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2" r:id="rId3"/>
    <p:sldId id="259" r:id="rId4"/>
    <p:sldId id="270" r:id="rId5"/>
    <p:sldId id="269" r:id="rId6"/>
    <p:sldId id="264" r:id="rId7"/>
    <p:sldId id="265" r:id="rId8"/>
    <p:sldId id="266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7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20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1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52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44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1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6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3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5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52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9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74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5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2C452-6130-4CC0-9E50-3F8EC97671C7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7099F-A7AC-4134-A9A6-245BAC47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43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489" y="204716"/>
            <a:ext cx="1563598" cy="156359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74458" y="787567"/>
            <a:ext cx="9438472" cy="486287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sz="2000" b="1" dirty="0">
                <a:solidFill>
                  <a:prstClr val="black"/>
                </a:solidFill>
              </a:rPr>
              <a:t>Starting fund balance including year-end rollover </a:t>
            </a:r>
            <a:r>
              <a:rPr lang="en-US" sz="2000" dirty="0">
                <a:solidFill>
                  <a:prstClr val="black"/>
                </a:solidFill>
              </a:rPr>
              <a:t>	   </a:t>
            </a:r>
            <a:r>
              <a:rPr lang="en-US" sz="2000" b="1" dirty="0">
                <a:solidFill>
                  <a:prstClr val="black"/>
                </a:solidFill>
              </a:rPr>
              <a:t>$ 1,374,760 </a:t>
            </a:r>
          </a:p>
          <a:p>
            <a:pPr lvl="0"/>
            <a:r>
              <a:rPr lang="en-US" b="1" dirty="0">
                <a:solidFill>
                  <a:prstClr val="black"/>
                </a:solidFill>
              </a:rPr>
              <a:t>	</a:t>
            </a:r>
            <a:r>
              <a:rPr lang="en-US" dirty="0">
                <a:solidFill>
                  <a:prstClr val="black"/>
                </a:solidFill>
              </a:rPr>
              <a:t>		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•  State aid		 			   $ 1,008,618 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			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•  Real property taxes	                                                       $ 11,865,673 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			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•  Refund of prior year and miscellaneous		   $ 162,300 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			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•  Interest income					   $ 155,000 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			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•  STAR						   $ 183,421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 		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•  Tuitions and billings				   $ 140,000 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		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•  PILOT						   $    32,816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 			</a:t>
            </a:r>
          </a:p>
          <a:p>
            <a:pPr lvl="0"/>
            <a:r>
              <a:rPr lang="en-US" sz="2000" b="1" dirty="0">
                <a:solidFill>
                  <a:prstClr val="black"/>
                </a:solidFill>
              </a:rPr>
              <a:t>Total revenues including starting fund balance	   $ 14,922,588 	</a:t>
            </a:r>
            <a:r>
              <a:rPr lang="en-US" dirty="0">
                <a:solidFill>
                  <a:prstClr val="black"/>
                </a:solidFill>
              </a:rPr>
              <a:t>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0197" y="55027"/>
            <a:ext cx="1189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 Balance</a:t>
            </a:r>
            <a:r>
              <a:rPr kumimoji="0" lang="en-US" sz="280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810250" y="17700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90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489" y="204716"/>
            <a:ext cx="1563598" cy="156359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74458" y="710449"/>
            <a:ext cx="9438472" cy="507831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Expenses including year end roll-overs			   $ 15,811,790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 Fund balance Revenue from Capital Reserve	   	   $ 2,000,000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 Ending fund balance				   $ 1,110,798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 Fund balance appropriated				   $    500,000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 Ending Fund Balance 				   $    610,798 	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4%  $ 600,000 on 15 mil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 1 million still in reserve fund balance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Repairs 			$ 150,100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Workers' Compensation 	$ 200,133 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Unemployment 		$  50,033 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Employee Retirement Sys	$ 200,133 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Employee Benefits Acc.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Liab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	$ 408,162 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$1,008,561 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0197" y="55027"/>
            <a:ext cx="1189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Fund Balance continued… 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810250" y="17700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122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489" y="204716"/>
            <a:ext cx="1563598" cy="156359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000379" y="1085022"/>
            <a:ext cx="9750343" cy="480131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/>
              <a:t>								</a:t>
            </a:r>
          </a:p>
          <a:p>
            <a:r>
              <a:rPr lang="en-US" dirty="0"/>
              <a:t>					    </a:t>
            </a:r>
            <a:r>
              <a:rPr lang="en-US" b="1" u="sng" dirty="0"/>
              <a:t>22/23</a:t>
            </a:r>
            <a:r>
              <a:rPr lang="en-US" dirty="0"/>
              <a:t>		     </a:t>
            </a:r>
            <a:r>
              <a:rPr lang="en-US" b="1" u="sng" dirty="0"/>
              <a:t>23/24</a:t>
            </a:r>
            <a:r>
              <a:rPr lang="en-US" dirty="0"/>
              <a:t>	</a:t>
            </a:r>
            <a:r>
              <a:rPr lang="en-US" b="1" dirty="0">
                <a:solidFill>
                  <a:schemeClr val="bg1"/>
                </a:solidFill>
              </a:rPr>
              <a:t> 222022-23</a:t>
            </a:r>
            <a:endParaRPr lang="en-US" dirty="0"/>
          </a:p>
          <a:p>
            <a:r>
              <a:rPr lang="en-US" dirty="0"/>
              <a:t>Real Property Taxes including STAR		$12,063,121 	 $12,437,134   	</a:t>
            </a:r>
            <a:r>
              <a:rPr lang="en-US" sz="1400" dirty="0">
                <a:solidFill>
                  <a:srgbClr val="990000"/>
                </a:solidFill>
              </a:rPr>
              <a:t>at tax cap 3.1%</a:t>
            </a:r>
          </a:p>
          <a:p>
            <a:r>
              <a:rPr lang="en-US" dirty="0"/>
              <a:t>Fund Balance				$500,000		 $ 500,000 		</a:t>
            </a:r>
          </a:p>
          <a:p>
            <a:r>
              <a:rPr lang="en-US" dirty="0"/>
              <a:t>PILOT					$32,904 		 $  32,904 	</a:t>
            </a:r>
          </a:p>
          <a:p>
            <a:r>
              <a:rPr lang="en-US" dirty="0"/>
              <a:t>Interest and Penalties			$22,000 		 $ 220,000		</a:t>
            </a:r>
          </a:p>
          <a:p>
            <a:r>
              <a:rPr lang="en-US" dirty="0"/>
              <a:t>Day School Tuition				$65,000 		 $  59,850 		</a:t>
            </a:r>
          </a:p>
          <a:p>
            <a:r>
              <a:rPr lang="en-US" dirty="0"/>
              <a:t>Health Services for Other Districts		$74,450 		 $ 90,000 		</a:t>
            </a:r>
          </a:p>
          <a:p>
            <a:r>
              <a:rPr lang="en-US" dirty="0"/>
              <a:t>Refund of Prior </a:t>
            </a:r>
            <a:r>
              <a:rPr lang="en-US" dirty="0" err="1"/>
              <a:t>Yr</a:t>
            </a:r>
            <a:r>
              <a:rPr lang="en-US" dirty="0"/>
              <a:t> Expense			$62,150 		 $ 156,000 		</a:t>
            </a:r>
          </a:p>
          <a:p>
            <a:r>
              <a:rPr lang="en-US" dirty="0"/>
              <a:t>Unclassified Revenue			$109,912 	 $ 107,000</a:t>
            </a:r>
          </a:p>
          <a:p>
            <a:r>
              <a:rPr lang="en-US" dirty="0"/>
              <a:t>Medicaid							 $  20,000 </a:t>
            </a:r>
          </a:p>
          <a:p>
            <a:r>
              <a:rPr lang="en-US" dirty="0"/>
              <a:t>E-Rate							 $  26,000		</a:t>
            </a:r>
          </a:p>
          <a:p>
            <a:r>
              <a:rPr lang="en-US" dirty="0"/>
              <a:t>State Aid					$1,032,508 	 $1,153,136  	</a:t>
            </a:r>
            <a:r>
              <a:rPr lang="en-US" sz="1200" dirty="0">
                <a:solidFill>
                  <a:srgbClr val="990000"/>
                </a:solidFill>
              </a:rPr>
              <a:t>Exec budget w/o UPK</a:t>
            </a:r>
          </a:p>
          <a:p>
            <a:r>
              <a:rPr lang="en-US" dirty="0"/>
              <a:t>										</a:t>
            </a:r>
          </a:p>
          <a:p>
            <a:r>
              <a:rPr lang="en-US" dirty="0"/>
              <a:t>										</a:t>
            </a:r>
          </a:p>
          <a:p>
            <a:r>
              <a:rPr lang="en-US" dirty="0"/>
              <a:t>		Total Revenue		 $13,962,045 	$14,802,024</a:t>
            </a:r>
          </a:p>
          <a:p>
            <a:r>
              <a:rPr lang="en-US" dirty="0"/>
              <a:t>							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0197" y="204716"/>
            <a:ext cx="1189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Revenue Figures 2022-23 and 2023-24</a:t>
            </a:r>
          </a:p>
        </p:txBody>
      </p:sp>
    </p:spTree>
    <p:extLst>
      <p:ext uri="{BB962C8B-B14F-4D97-AF65-F5344CB8AC3E}">
        <p14:creationId xmlns:p14="http://schemas.microsoft.com/office/powerpoint/2010/main" val="2836919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489" y="204716"/>
            <a:ext cx="1563598" cy="156359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000379" y="820617"/>
            <a:ext cx="9750343" cy="44868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Salaries Up  $224,389  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($210,000 has been moved off budget as they will be covered by grants, primarily 							impacted by contractual agreements)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6383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 Ed Tuitions Up $304,782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1638300" algn="l"/>
              </a:tabLs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6383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Benefits up $192,455 as a result of increases of ERS/TRS/Health Insurance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638300" algn="l"/>
              </a:tabLs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6383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Debt and Capital Up $137,485 –  to address deferred maintenance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638300" algn="l"/>
              </a:tabLst>
            </a:pPr>
            <a:endParaRPr lang="en-US" dirty="0"/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638300" algn="l"/>
              </a:tabLst>
            </a:pPr>
            <a:r>
              <a:rPr lang="en-US" dirty="0"/>
              <a:t>All other supplies, contractual, equipment and BOCES up $190,860 </a:t>
            </a:r>
            <a:r>
              <a:rPr lang="en-US" sz="1600" dirty="0"/>
              <a:t>(CTEC 4 </a:t>
            </a:r>
            <a:r>
              <a:rPr lang="en-US" sz="1600" dirty="0" err="1"/>
              <a:t>add’l</a:t>
            </a:r>
            <a:r>
              <a:rPr lang="en-US" sz="1600" dirty="0"/>
              <a:t> students, and 							BOCES installment purchase </a:t>
            </a:r>
            <a:r>
              <a:rPr lang="en-US" sz="1600"/>
              <a:t>agreement)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				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0197" y="204716"/>
            <a:ext cx="1189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Drivers of Budget</a:t>
            </a:r>
          </a:p>
        </p:txBody>
      </p:sp>
    </p:spTree>
    <p:extLst>
      <p:ext uri="{BB962C8B-B14F-4D97-AF65-F5344CB8AC3E}">
        <p14:creationId xmlns:p14="http://schemas.microsoft.com/office/powerpoint/2010/main" val="2734389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489" y="204716"/>
            <a:ext cx="1563598" cy="156359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363936" y="853668"/>
            <a:ext cx="8961404" cy="52847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Comply with NYS Tax Cap legislation 3.1% -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 on tax rate and tax bills forthcoming - Assessment roll </a:t>
            </a: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      not yet available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Maintain all course offerings and class sizes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 new Elementary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 Math curriculum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Security (Physical and Technological)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for Departmentalization on the 6</a:t>
            </a:r>
            <a:r>
              <a:rPr lang="en-US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grade level (middle school concept)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for facility improvements through the Energy Performance Contract and Transfer to Capital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for additional Occupational Education slots at O.U.BOCES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for additional special education needs for high cost placements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prstClr val="black"/>
                </a:solidFill>
              </a:rPr>
              <a:t>Maintain Fund balance at 4% level (unappropriated)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appropriation of $2.5 mil of Tuxedo Farms mitigation contribution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		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0197" y="204716"/>
            <a:ext cx="1189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Goals of the Budget and Bond</a:t>
            </a:r>
          </a:p>
        </p:txBody>
      </p:sp>
    </p:spTree>
    <p:extLst>
      <p:ext uri="{BB962C8B-B14F-4D97-AF65-F5344CB8AC3E}">
        <p14:creationId xmlns:p14="http://schemas.microsoft.com/office/powerpoint/2010/main" val="4282168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159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7651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851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745</Words>
  <Application>Microsoft Macintosh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Lynda Mitrione</dc:creator>
  <cp:lastModifiedBy>Mary Elizabeth Vaught</cp:lastModifiedBy>
  <cp:revision>103</cp:revision>
  <cp:lastPrinted>2023-02-15T11:59:46Z</cp:lastPrinted>
  <dcterms:created xsi:type="dcterms:W3CDTF">2023-02-08T19:23:38Z</dcterms:created>
  <dcterms:modified xsi:type="dcterms:W3CDTF">2023-03-24T18:13:00Z</dcterms:modified>
</cp:coreProperties>
</file>